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59" r:id="rId2"/>
    <p:sldId id="337" r:id="rId3"/>
    <p:sldId id="757" r:id="rId4"/>
    <p:sldId id="758" r:id="rId5"/>
    <p:sldId id="303" r:id="rId6"/>
    <p:sldId id="263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529"/>
    <a:srgbClr val="E8EA0F"/>
    <a:srgbClr val="6DB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69"/>
    <p:restoredTop sz="86420"/>
  </p:normalViewPr>
  <p:slideViewPr>
    <p:cSldViewPr snapToGrid="0" snapToObjects="1">
      <p:cViewPr varScale="1">
        <p:scale>
          <a:sx n="79" d="100"/>
          <a:sy n="79" d="100"/>
        </p:scale>
        <p:origin x="200" y="16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Dra åt samma håll!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2018-10-30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Göran Persson, www.gpforandring.se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D4AC1-C467-B244-A92C-2B86A9F311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1757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Dra åt samma håll!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sv-SE"/>
              <a:t>2018-10-30</a:t>
            </a:r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/>
              <a:t>Göran Persson, www.gpforandring.se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82F76-2EA4-CA4A-BD65-41E2938D4C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8982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CE8530-265D-5048-87E8-51F9338B3C41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Platshållare för datum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200"/>
              <a:t>2018-10-30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Göran Persson, www.gpforandring.se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Dra åt samma håll!</a:t>
            </a:r>
          </a:p>
        </p:txBody>
      </p:sp>
    </p:spTree>
    <p:extLst>
      <p:ext uri="{BB962C8B-B14F-4D97-AF65-F5344CB8AC3E}">
        <p14:creationId xmlns:p14="http://schemas.microsoft.com/office/powerpoint/2010/main" val="22547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82F76-2EA4-CA4A-BD65-41E2938D4CEB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2018-10-30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Göran Persson, www.gpforandring.se</a:t>
            </a:r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sv-SE"/>
              <a:t>Dra åt samma håll!</a:t>
            </a:r>
          </a:p>
        </p:txBody>
      </p:sp>
    </p:spTree>
    <p:extLst>
      <p:ext uri="{BB962C8B-B14F-4D97-AF65-F5344CB8AC3E}">
        <p14:creationId xmlns:p14="http://schemas.microsoft.com/office/powerpoint/2010/main" val="327840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1F7A1-D4B3-3B4A-9860-592FE2D61B71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2018-10-30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Göran Persson, www.gpforandring.se</a:t>
            </a:r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sv-SE"/>
              <a:t>Dra åt samma håll!</a:t>
            </a:r>
          </a:p>
        </p:txBody>
      </p:sp>
    </p:spTree>
    <p:extLst>
      <p:ext uri="{BB962C8B-B14F-4D97-AF65-F5344CB8AC3E}">
        <p14:creationId xmlns:p14="http://schemas.microsoft.com/office/powerpoint/2010/main" val="306697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82F76-2EA4-CA4A-BD65-41E2938D4CE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33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F84A9-4A3C-C944-8804-D57C487D818B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sv-SE"/>
              <a:t>2018-10-30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Göran Persson, www.gpforandring.se</a:t>
            </a:r>
          </a:p>
        </p:txBody>
      </p:sp>
      <p:sp>
        <p:nvSpPr>
          <p:cNvPr id="7" name="Platshållare för sidhuvud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sv-SE"/>
              <a:t>Dra åt samma håll!</a:t>
            </a:r>
          </a:p>
        </p:txBody>
      </p:sp>
    </p:spTree>
    <p:extLst>
      <p:ext uri="{BB962C8B-B14F-4D97-AF65-F5344CB8AC3E}">
        <p14:creationId xmlns:p14="http://schemas.microsoft.com/office/powerpoint/2010/main" val="19867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/>
              <a:t>Nivå tre</a:t>
            </a:r>
          </a:p>
          <a:p>
            <a:pPr lvl="3"/>
            <a:r>
              <a:rPr lang="en-US"/>
              <a:t>Nivå fyra</a:t>
            </a:r>
          </a:p>
          <a:p>
            <a:pPr lvl="4"/>
            <a:r>
              <a:rPr lang="en-US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3086-05DE-AA4E-805B-030CE4A073E8}" type="datetimeFigureOut">
              <a:rPr lang="sv-SE" smtClean="0"/>
              <a:t>2018-11-06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7D7A-9268-8F4A-84FC-929ECBBD7B95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nnisankring%20st%2525C3%2525B6n%20(kopia)%20kopia.mpeg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25804" y="0"/>
            <a:ext cx="9118196" cy="87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solidFill>
                  <a:srgbClr val="0000FF"/>
                </a:solidFill>
              </a:rPr>
              <a:t>Engagemang i svenska företag enl. Gallup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763041" y="675540"/>
            <a:ext cx="1643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Engagerade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666011" y="2480117"/>
            <a:ext cx="185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Oengagerade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353950" y="4480551"/>
            <a:ext cx="240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Motarbetar aktivt</a:t>
            </a:r>
            <a:endParaRPr lang="sv-SE" sz="2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743" y="1224743"/>
            <a:ext cx="1224901" cy="122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7129" y="1224742"/>
            <a:ext cx="1224901" cy="122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6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59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6546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8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0633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2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720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0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308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1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95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2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5482" y="3064828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1083" y="4942216"/>
            <a:ext cx="1140361" cy="114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63331C92-A978-A04D-883B-2F25418FFF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54336"/>
            <a:ext cx="9144000" cy="8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92489" y="-29079"/>
            <a:ext cx="9134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Ledarskapet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54336"/>
            <a:ext cx="9144000" cy="803664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687640"/>
            <a:ext cx="3550257" cy="5325386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5" name="textruta 4"/>
          <p:cNvSpPr txBox="1"/>
          <p:nvPr/>
        </p:nvSpPr>
        <p:spPr>
          <a:xfrm>
            <a:off x="4079020" y="1642173"/>
            <a:ext cx="38936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Var en förebild</a:t>
            </a:r>
          </a:p>
          <a:p>
            <a:endParaRPr lang="sv-SE" sz="2400" b="1" dirty="0"/>
          </a:p>
          <a:p>
            <a:r>
              <a:rPr lang="sv-SE" sz="2400" b="1" dirty="0"/>
              <a:t>Skapa gemensamma visioner</a:t>
            </a:r>
          </a:p>
          <a:p>
            <a:endParaRPr lang="sv-SE" sz="2400" b="1" dirty="0"/>
          </a:p>
          <a:p>
            <a:r>
              <a:rPr lang="sv-SE" sz="2400" b="1" dirty="0"/>
              <a:t>Utmana och ifrågasätt</a:t>
            </a:r>
          </a:p>
          <a:p>
            <a:endParaRPr lang="sv-SE" sz="2400" b="1" dirty="0"/>
          </a:p>
          <a:p>
            <a:r>
              <a:rPr lang="sv-SE" sz="2400" b="1" dirty="0"/>
              <a:t>Frigör handlingskraft</a:t>
            </a:r>
          </a:p>
          <a:p>
            <a:endParaRPr lang="sv-SE" sz="2400" b="1" dirty="0"/>
          </a:p>
          <a:p>
            <a:r>
              <a:rPr lang="sv-SE" sz="2400" b="1" dirty="0"/>
              <a:t>Uppmuntra och synliggör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2772216-7972-944C-BC53-B708FF3A5E68}"/>
              </a:ext>
            </a:extLst>
          </p:cNvPr>
          <p:cNvSpPr txBox="1"/>
          <p:nvPr/>
        </p:nvSpPr>
        <p:spPr>
          <a:xfrm>
            <a:off x="3942848" y="59025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5 utmaningar</a:t>
            </a:r>
            <a:endParaRPr lang="sv-SE" dirty="0"/>
          </a:p>
        </p:txBody>
      </p:sp>
      <p:sp>
        <p:nvSpPr>
          <p:cNvPr id="12" name="Bildruta 11"/>
          <p:cNvSpPr/>
          <p:nvPr/>
        </p:nvSpPr>
        <p:spPr>
          <a:xfrm>
            <a:off x="8163483" y="1736205"/>
            <a:ext cx="266218" cy="24306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Bildruta 12"/>
          <p:cNvSpPr/>
          <p:nvPr/>
        </p:nvSpPr>
        <p:spPr>
          <a:xfrm>
            <a:off x="8159098" y="4760698"/>
            <a:ext cx="266218" cy="24306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Bildruta 13"/>
          <p:cNvSpPr/>
          <p:nvPr/>
        </p:nvSpPr>
        <p:spPr>
          <a:xfrm>
            <a:off x="8159098" y="3998973"/>
            <a:ext cx="266218" cy="24306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Bildruta 14"/>
          <p:cNvSpPr/>
          <p:nvPr/>
        </p:nvSpPr>
        <p:spPr>
          <a:xfrm>
            <a:off x="8159098" y="3228798"/>
            <a:ext cx="266218" cy="24306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Bildruta 15"/>
          <p:cNvSpPr/>
          <p:nvPr/>
        </p:nvSpPr>
        <p:spPr>
          <a:xfrm>
            <a:off x="8163483" y="2458623"/>
            <a:ext cx="266218" cy="243069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2857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24" y="4289025"/>
            <a:ext cx="2862352" cy="22251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3454" y="105089"/>
            <a:ext cx="9110546" cy="886175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Var är gruppen i sin utveckling?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26DE2AD-3DF2-4C40-ADE3-24920A684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54336"/>
            <a:ext cx="9144000" cy="8036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FBA7A2-541D-F74F-81FE-060B7738A50D}"/>
              </a:ext>
            </a:extLst>
          </p:cNvPr>
          <p:cNvSpPr txBox="1"/>
          <p:nvPr/>
        </p:nvSpPr>
        <p:spPr>
          <a:xfrm>
            <a:off x="1648664" y="4262293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72CEA77-E7B1-3747-888E-ECCD323B646A}"/>
              </a:ext>
            </a:extLst>
          </p:cNvPr>
          <p:cNvSpPr txBox="1"/>
          <p:nvPr/>
        </p:nvSpPr>
        <p:spPr>
          <a:xfrm>
            <a:off x="6692635" y="4261096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>
                <a:solidFill>
                  <a:srgbClr val="60A529"/>
                </a:solidFill>
              </a:rPr>
              <a:t>80%</a:t>
            </a:r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4FD0D7C1-EC63-F041-86EC-833000782587}"/>
              </a:ext>
            </a:extLst>
          </p:cNvPr>
          <p:cNvSpPr/>
          <p:nvPr/>
        </p:nvSpPr>
        <p:spPr>
          <a:xfrm>
            <a:off x="1132885" y="1294032"/>
            <a:ext cx="1666959" cy="1265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Tillhörighet &amp;</a:t>
            </a:r>
          </a:p>
          <a:p>
            <a:pPr algn="ctr"/>
            <a:r>
              <a:rPr lang="sv-SE" dirty="0"/>
              <a:t>Trygghet</a:t>
            </a:r>
          </a:p>
        </p:txBody>
      </p:sp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51E5A280-BE0D-4F44-A145-E755D7916B41}"/>
              </a:ext>
            </a:extLst>
          </p:cNvPr>
          <p:cNvSpPr/>
          <p:nvPr/>
        </p:nvSpPr>
        <p:spPr>
          <a:xfrm>
            <a:off x="2858510" y="1299409"/>
            <a:ext cx="1666959" cy="1265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Opposition &amp;</a:t>
            </a:r>
          </a:p>
          <a:p>
            <a:pPr algn="ctr"/>
            <a:r>
              <a:rPr lang="sv-SE" dirty="0"/>
              <a:t>Konflikt</a:t>
            </a:r>
          </a:p>
        </p:txBody>
      </p:sp>
      <p:sp>
        <p:nvSpPr>
          <p:cNvPr id="13" name="Rektangel med rundade hörn 12">
            <a:extLst>
              <a:ext uri="{FF2B5EF4-FFF2-40B4-BE49-F238E27FC236}">
                <a16:creationId xmlns:a16="http://schemas.microsoft.com/office/drawing/2014/main" id="{EBD79063-E123-DB49-A985-E6E1498041EC}"/>
              </a:ext>
            </a:extLst>
          </p:cNvPr>
          <p:cNvSpPr/>
          <p:nvPr/>
        </p:nvSpPr>
        <p:spPr>
          <a:xfrm>
            <a:off x="6309762" y="1273829"/>
            <a:ext cx="1666959" cy="1265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Arbete &amp; </a:t>
            </a:r>
          </a:p>
          <a:p>
            <a:pPr algn="ctr"/>
            <a:r>
              <a:rPr lang="sv-SE" dirty="0"/>
              <a:t>Produktivitet</a:t>
            </a:r>
          </a:p>
        </p:txBody>
      </p:sp>
      <p:sp>
        <p:nvSpPr>
          <p:cNvPr id="14" name="Rektangel med rundade hörn 13">
            <a:extLst>
              <a:ext uri="{FF2B5EF4-FFF2-40B4-BE49-F238E27FC236}">
                <a16:creationId xmlns:a16="http://schemas.microsoft.com/office/drawing/2014/main" id="{283C1D16-374B-804E-98BC-078F9E5E9053}"/>
              </a:ext>
            </a:extLst>
          </p:cNvPr>
          <p:cNvSpPr/>
          <p:nvPr/>
        </p:nvSpPr>
        <p:spPr>
          <a:xfrm>
            <a:off x="4584137" y="1273830"/>
            <a:ext cx="1666959" cy="12657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Tillit &amp;</a:t>
            </a:r>
          </a:p>
          <a:p>
            <a:pPr algn="ctr"/>
            <a:r>
              <a:rPr lang="sv-SE" dirty="0"/>
              <a:t>Struktur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6695C2-8275-4C4D-8246-2C9082B5D2B7}"/>
              </a:ext>
            </a:extLst>
          </p:cNvPr>
          <p:cNvSpPr txBox="1"/>
          <p:nvPr/>
        </p:nvSpPr>
        <p:spPr>
          <a:xfrm>
            <a:off x="1680504" y="934620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Fas 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C3EC2CE-409B-D243-80F6-77701FB68A7A}"/>
              </a:ext>
            </a:extLst>
          </p:cNvPr>
          <p:cNvSpPr txBox="1"/>
          <p:nvPr/>
        </p:nvSpPr>
        <p:spPr>
          <a:xfrm>
            <a:off x="3364722" y="942712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Fas 2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9402106-E49C-0242-AC34-7FC470309693}"/>
              </a:ext>
            </a:extLst>
          </p:cNvPr>
          <p:cNvSpPr txBox="1"/>
          <p:nvPr/>
        </p:nvSpPr>
        <p:spPr>
          <a:xfrm>
            <a:off x="5090347" y="905631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Fas 3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3D925E3-025E-7F40-B060-386D47BFCD63}"/>
              </a:ext>
            </a:extLst>
          </p:cNvPr>
          <p:cNvSpPr txBox="1"/>
          <p:nvPr/>
        </p:nvSpPr>
        <p:spPr>
          <a:xfrm>
            <a:off x="6815972" y="900757"/>
            <a:ext cx="6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Fas 4</a:t>
            </a:r>
          </a:p>
        </p:txBody>
      </p:sp>
      <p:sp>
        <p:nvSpPr>
          <p:cNvPr id="18" name="Rektangel med rundade hörn 17">
            <a:extLst>
              <a:ext uri="{FF2B5EF4-FFF2-40B4-BE49-F238E27FC236}">
                <a16:creationId xmlns:a16="http://schemas.microsoft.com/office/drawing/2014/main" id="{8EA0E6F2-1F97-B24D-AE06-CDD60A678A28}"/>
              </a:ext>
            </a:extLst>
          </p:cNvPr>
          <p:cNvSpPr/>
          <p:nvPr/>
        </p:nvSpPr>
        <p:spPr>
          <a:xfrm>
            <a:off x="1132884" y="2863158"/>
            <a:ext cx="1666959" cy="1265703"/>
          </a:xfrm>
          <a:prstGeom prst="roundRect">
            <a:avLst/>
          </a:prstGeom>
          <a:gradFill>
            <a:gsLst>
              <a:gs pos="85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Ledar-</a:t>
            </a:r>
          </a:p>
          <a:p>
            <a:pPr algn="ctr"/>
            <a:r>
              <a:rPr lang="sv-SE" dirty="0"/>
              <a:t>beroende</a:t>
            </a:r>
          </a:p>
        </p:txBody>
      </p:sp>
      <p:sp>
        <p:nvSpPr>
          <p:cNvPr id="19" name="Rektangel med rundade hörn 18">
            <a:extLst>
              <a:ext uri="{FF2B5EF4-FFF2-40B4-BE49-F238E27FC236}">
                <a16:creationId xmlns:a16="http://schemas.microsoft.com/office/drawing/2014/main" id="{79F9A2B3-9120-434C-9F71-B7C4C340C863}"/>
              </a:ext>
            </a:extLst>
          </p:cNvPr>
          <p:cNvSpPr/>
          <p:nvPr/>
        </p:nvSpPr>
        <p:spPr>
          <a:xfrm>
            <a:off x="2863644" y="2872039"/>
            <a:ext cx="1666959" cy="1265703"/>
          </a:xfrm>
          <a:prstGeom prst="roundRect">
            <a:avLst/>
          </a:prstGeom>
          <a:gradFill>
            <a:gsLst>
              <a:gs pos="85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Ledar-</a:t>
            </a:r>
          </a:p>
          <a:p>
            <a:pPr algn="ctr"/>
            <a:r>
              <a:rPr lang="sv-SE" dirty="0"/>
              <a:t>motberoende</a:t>
            </a:r>
          </a:p>
        </p:txBody>
      </p:sp>
      <p:sp>
        <p:nvSpPr>
          <p:cNvPr id="20" name="Rektangel med rundade hörn 19">
            <a:extLst>
              <a:ext uri="{FF2B5EF4-FFF2-40B4-BE49-F238E27FC236}">
                <a16:creationId xmlns:a16="http://schemas.microsoft.com/office/drawing/2014/main" id="{48AFE9D3-7D7E-5D49-8A31-2C25C70BA1B1}"/>
              </a:ext>
            </a:extLst>
          </p:cNvPr>
          <p:cNvSpPr/>
          <p:nvPr/>
        </p:nvSpPr>
        <p:spPr>
          <a:xfrm>
            <a:off x="4588919" y="2863158"/>
            <a:ext cx="1666959" cy="1265703"/>
          </a:xfrm>
          <a:prstGeom prst="roundRect">
            <a:avLst/>
          </a:prstGeom>
          <a:gradFill>
            <a:gsLst>
              <a:gs pos="85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Ledar-</a:t>
            </a:r>
          </a:p>
          <a:p>
            <a:pPr algn="ctr"/>
            <a:r>
              <a:rPr lang="sv-SE" dirty="0"/>
              <a:t>oberoende</a:t>
            </a:r>
          </a:p>
        </p:txBody>
      </p:sp>
      <p:sp>
        <p:nvSpPr>
          <p:cNvPr id="21" name="Rektangel med rundade hörn 20">
            <a:extLst>
              <a:ext uri="{FF2B5EF4-FFF2-40B4-BE49-F238E27FC236}">
                <a16:creationId xmlns:a16="http://schemas.microsoft.com/office/drawing/2014/main" id="{29F37E59-0C70-4E44-A699-FF6EDABDA426}"/>
              </a:ext>
            </a:extLst>
          </p:cNvPr>
          <p:cNvSpPr/>
          <p:nvPr/>
        </p:nvSpPr>
        <p:spPr>
          <a:xfrm>
            <a:off x="6309761" y="2863158"/>
            <a:ext cx="1666959" cy="1265703"/>
          </a:xfrm>
          <a:prstGeom prst="roundRect">
            <a:avLst/>
          </a:prstGeom>
          <a:gradFill>
            <a:gsLst>
              <a:gs pos="8500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Alla</a:t>
            </a:r>
          </a:p>
          <a:p>
            <a:pPr algn="ctr"/>
            <a:r>
              <a:rPr lang="sv-SE" dirty="0"/>
              <a:t>Leder</a:t>
            </a:r>
          </a:p>
        </p:txBody>
      </p:sp>
      <p:cxnSp>
        <p:nvCxnSpPr>
          <p:cNvPr id="22" name="Rak pil 21">
            <a:extLst>
              <a:ext uri="{FF2B5EF4-FFF2-40B4-BE49-F238E27FC236}">
                <a16:creationId xmlns:a16="http://schemas.microsoft.com/office/drawing/2014/main" id="{E521C038-0AEB-2841-BC93-B4FD2AB87175}"/>
              </a:ext>
            </a:extLst>
          </p:cNvPr>
          <p:cNvCxnSpPr/>
          <p:nvPr/>
        </p:nvCxnSpPr>
        <p:spPr>
          <a:xfrm>
            <a:off x="1229989" y="2718924"/>
            <a:ext cx="6667838" cy="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4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12" grpId="0" animBg="1"/>
      <p:bldP spid="13" grpId="0" animBg="1"/>
      <p:bldP spid="14" grpId="0" animBg="1"/>
      <p:bldP spid="6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600" y="1513342"/>
            <a:ext cx="5320800" cy="39420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ubrik 1"/>
          <p:cNvSpPr txBox="1">
            <a:spLocks/>
          </p:cNvSpPr>
          <p:nvPr/>
        </p:nvSpPr>
        <p:spPr bwMode="auto">
          <a:xfrm>
            <a:off x="0" y="145071"/>
            <a:ext cx="9144000" cy="769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sv-SE" sz="4400" b="1" dirty="0">
                <a:solidFill>
                  <a:srgbClr val="0000FF"/>
                </a:solidFill>
              </a:rPr>
              <a:t>Förstå och utnyttja denna!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54336"/>
            <a:ext cx="9144000" cy="8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16238" r="18958" b="15749"/>
          <a:stretch/>
        </p:blipFill>
        <p:spPr bwMode="auto">
          <a:xfrm rot="5400000">
            <a:off x="2750873" y="363082"/>
            <a:ext cx="3634454" cy="5076259"/>
          </a:xfrm>
          <a:prstGeom prst="rect">
            <a:avLst/>
          </a:prstGeom>
          <a:noFill/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5805" y="-12230"/>
            <a:ext cx="91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Olika</a:t>
            </a:r>
            <a:r>
              <a:rPr lang="sv-SE" sz="4400" b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sv-SE" sz="4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beteendestilar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106230" y="3402556"/>
            <a:ext cx="18999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rgbClr val="00B050"/>
                </a:solidFill>
              </a:rPr>
              <a:t>Pragmatikern</a:t>
            </a:r>
          </a:p>
          <a:p>
            <a:pPr algn="ctr"/>
            <a:endParaRPr lang="sv-SE" dirty="0"/>
          </a:p>
          <a:p>
            <a:pPr algn="ctr"/>
            <a:r>
              <a:rPr lang="sv-SE" sz="2400" dirty="0"/>
              <a:t>Målinriktad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48001" y="1264402"/>
            <a:ext cx="162884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rgbClr val="00B050"/>
                </a:solidFill>
              </a:rPr>
              <a:t>Konsensus-</a:t>
            </a:r>
          </a:p>
          <a:p>
            <a:pPr algn="ctr"/>
            <a:r>
              <a:rPr lang="sv-SE" sz="2400" b="1" dirty="0">
                <a:solidFill>
                  <a:srgbClr val="00B050"/>
                </a:solidFill>
              </a:rPr>
              <a:t>sökaren</a:t>
            </a:r>
          </a:p>
          <a:p>
            <a:pPr algn="ctr"/>
            <a:endParaRPr lang="sv-SE" sz="600" dirty="0"/>
          </a:p>
          <a:p>
            <a:pPr algn="ctr"/>
            <a:r>
              <a:rPr lang="sv-SE" sz="2400" dirty="0"/>
              <a:t>Alla med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32280" y="3401388"/>
            <a:ext cx="17711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rgbClr val="00B050"/>
                </a:solidFill>
              </a:rPr>
              <a:t>Analytikern</a:t>
            </a:r>
          </a:p>
          <a:p>
            <a:pPr algn="ctr"/>
            <a:endParaRPr lang="sv-SE" dirty="0"/>
          </a:p>
          <a:p>
            <a:pPr algn="ctr"/>
            <a:r>
              <a:rPr lang="sv-SE" sz="2400" dirty="0"/>
              <a:t>Dubbelkollar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106230" y="1356735"/>
            <a:ext cx="1550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>
                <a:solidFill>
                  <a:srgbClr val="00B050"/>
                </a:solidFill>
              </a:rPr>
              <a:t>Visionären</a:t>
            </a:r>
          </a:p>
          <a:p>
            <a:pPr algn="ctr"/>
            <a:endParaRPr lang="sv-SE" dirty="0"/>
          </a:p>
          <a:p>
            <a:pPr algn="ctr"/>
            <a:r>
              <a:rPr lang="sv-SE" sz="2400" dirty="0"/>
              <a:t>Kreativ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415866" y="2670378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Snabba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217023" y="2672771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Långsamma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4028529" y="743615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Sociala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698215" y="4647943"/>
            <a:ext cx="177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Reserverade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65525"/>
            <a:ext cx="9144000" cy="803664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F48EDB7F-4788-9A4C-A5F2-CA220088C573}"/>
              </a:ext>
            </a:extLst>
          </p:cNvPr>
          <p:cNvSpPr txBox="1"/>
          <p:nvPr/>
        </p:nvSpPr>
        <p:spPr>
          <a:xfrm>
            <a:off x="1094657" y="5041553"/>
            <a:ext cx="6946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b="1" dirty="0"/>
              <a:t>Hur ser andra på mig?</a:t>
            </a:r>
          </a:p>
          <a:p>
            <a:pPr algn="ctr"/>
            <a:r>
              <a:rPr lang="sv-SE" sz="2400" b="1" dirty="0"/>
              <a:t>Hur tar jag vara på allas kompetens?</a:t>
            </a:r>
          </a:p>
          <a:p>
            <a:pPr algn="ctr"/>
            <a:r>
              <a:rPr lang="sv-SE" sz="2400" b="1" dirty="0"/>
              <a:t>Utveckla min flexibilitet för att möta andra där de är!</a:t>
            </a:r>
          </a:p>
        </p:txBody>
      </p:sp>
    </p:spTree>
    <p:extLst>
      <p:ext uri="{BB962C8B-B14F-4D97-AF65-F5344CB8AC3E}">
        <p14:creationId xmlns:p14="http://schemas.microsoft.com/office/powerpoint/2010/main" val="26739144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5400" y="5166"/>
            <a:ext cx="9118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Skillnad mellan att lyckas och misslyckas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17586" y="4824509"/>
            <a:ext cx="2038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/>
              <a:t>Inkongruens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165269" y="4824509"/>
            <a:ext cx="17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dirty="0"/>
              <a:t>Kongruens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21590786">
            <a:off x="5760005" y="758006"/>
            <a:ext cx="2544763" cy="4014788"/>
          </a:xfrm>
          <a:prstGeom prst="upArrow">
            <a:avLst>
              <a:gd name="adj1" fmla="val 50000"/>
              <a:gd name="adj2" fmla="val 37922"/>
            </a:avLst>
          </a:prstGeom>
          <a:solidFill>
            <a:srgbClr val="A50006"/>
          </a:solidFill>
          <a:ln w="9525">
            <a:solidFill>
              <a:srgbClr val="A5000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sv-SE" sz="1200" dirty="0">
              <a:solidFill>
                <a:schemeClr val="bg1"/>
              </a:solidFill>
              <a:latin typeface="Times" pitchFamily="18" charset="0"/>
              <a:ea typeface="ＭＳ Ｐゴシック" pitchFamily="1" charset="-128"/>
              <a:cs typeface="+mn-cs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6202373">
            <a:off x="5538549" y="2293913"/>
            <a:ext cx="3035300" cy="1928812"/>
          </a:xfrm>
          <a:prstGeom prst="rightArrow">
            <a:avLst>
              <a:gd name="adj1" fmla="val 50000"/>
              <a:gd name="adj2" fmla="val 4660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1200" b="1" dirty="0">
                <a:latin typeface="Times" charset="0"/>
                <a:ea typeface="ＭＳ Ｐゴシック" pitchFamily="34" charset="-128"/>
                <a:cs typeface="+mn-cs"/>
              </a:rPr>
              <a:t>                    </a:t>
            </a:r>
            <a:endParaRPr lang="sv-SE" sz="1200" dirty="0">
              <a:solidFill>
                <a:srgbClr val="000000"/>
              </a:solidFill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2373">
            <a:off x="5920343" y="2864619"/>
            <a:ext cx="2249487" cy="1500187"/>
          </a:xfrm>
          <a:prstGeom prst="rightArrow">
            <a:avLst>
              <a:gd name="adj1" fmla="val 50000"/>
              <a:gd name="adj2" fmla="val 4660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1200" b="1" dirty="0">
                <a:latin typeface="Times" charset="0"/>
                <a:ea typeface="ＭＳ Ｐゴシック" pitchFamily="34" charset="-128"/>
                <a:cs typeface="+mn-cs"/>
              </a:rPr>
              <a:t>                    </a:t>
            </a:r>
            <a:endParaRPr lang="sv-SE" sz="1200" dirty="0">
              <a:solidFill>
                <a:srgbClr val="000000"/>
              </a:solidFill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textruta 1"/>
          <p:cNvSpPr txBox="1">
            <a:spLocks noChangeArrowheads="1"/>
          </p:cNvSpPr>
          <p:nvPr/>
        </p:nvSpPr>
        <p:spPr bwMode="auto">
          <a:xfrm>
            <a:off x="6582330" y="3282131"/>
            <a:ext cx="928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/>
              <a:t>Individ</a:t>
            </a:r>
          </a:p>
        </p:txBody>
      </p:sp>
      <p:sp>
        <p:nvSpPr>
          <p:cNvPr id="15" name="textruta 12"/>
          <p:cNvSpPr txBox="1">
            <a:spLocks noChangeArrowheads="1"/>
          </p:cNvSpPr>
          <p:nvPr/>
        </p:nvSpPr>
        <p:spPr bwMode="auto">
          <a:xfrm>
            <a:off x="6294216" y="1284909"/>
            <a:ext cx="1608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>
                <a:solidFill>
                  <a:schemeClr val="bg1"/>
                </a:solidFill>
              </a:rPr>
              <a:t>Organisation</a:t>
            </a:r>
          </a:p>
        </p:txBody>
      </p:sp>
      <p:sp>
        <p:nvSpPr>
          <p:cNvPr id="16" name="textruta 13"/>
          <p:cNvSpPr txBox="1">
            <a:spLocks noChangeArrowheads="1"/>
          </p:cNvSpPr>
          <p:nvPr/>
        </p:nvSpPr>
        <p:spPr bwMode="auto">
          <a:xfrm>
            <a:off x="6649005" y="2140719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/>
              <a:t>Team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rot="21590786">
            <a:off x="1199176" y="834279"/>
            <a:ext cx="2544763" cy="4014788"/>
          </a:xfrm>
          <a:prstGeom prst="upArrow">
            <a:avLst>
              <a:gd name="adj1" fmla="val 50000"/>
              <a:gd name="adj2" fmla="val 37922"/>
            </a:avLst>
          </a:prstGeom>
          <a:solidFill>
            <a:srgbClr val="A50006"/>
          </a:solidFill>
          <a:ln w="9525">
            <a:solidFill>
              <a:srgbClr val="A5000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sv-SE" sz="1200" dirty="0">
              <a:solidFill>
                <a:schemeClr val="bg1"/>
              </a:solidFill>
              <a:latin typeface="Times" pitchFamily="18" charset="0"/>
              <a:ea typeface="ＭＳ Ｐゴシック" pitchFamily="1" charset="-128"/>
              <a:cs typeface="+mn-cs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20131896">
            <a:off x="2038349" y="2463163"/>
            <a:ext cx="3035300" cy="1637936"/>
          </a:xfrm>
          <a:prstGeom prst="rightArrow">
            <a:avLst>
              <a:gd name="adj1" fmla="val 50000"/>
              <a:gd name="adj2" fmla="val 4660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1200" b="1" dirty="0">
                <a:latin typeface="Times" charset="0"/>
                <a:ea typeface="ＭＳ Ｐゴシック" pitchFamily="34" charset="-128"/>
                <a:cs typeface="+mn-cs"/>
              </a:rPr>
              <a:t>                    </a:t>
            </a:r>
            <a:endParaRPr lang="sv-SE" sz="1200" dirty="0">
              <a:solidFill>
                <a:srgbClr val="000000"/>
              </a:solidFill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1053335">
            <a:off x="2437067" y="3541225"/>
            <a:ext cx="2249487" cy="1313401"/>
          </a:xfrm>
          <a:prstGeom prst="rightArrow">
            <a:avLst>
              <a:gd name="adj1" fmla="val 50000"/>
              <a:gd name="adj2" fmla="val 46609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1200" b="1" dirty="0">
                <a:latin typeface="Times" charset="0"/>
                <a:ea typeface="ＭＳ Ｐゴシック" pitchFamily="34" charset="-128"/>
                <a:cs typeface="+mn-cs"/>
              </a:rPr>
              <a:t>                    </a:t>
            </a:r>
            <a:endParaRPr lang="sv-SE" sz="1200" dirty="0">
              <a:solidFill>
                <a:srgbClr val="000000"/>
              </a:solidFill>
              <a:latin typeface="Times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" name="textruta 1"/>
          <p:cNvSpPr txBox="1">
            <a:spLocks noChangeArrowheads="1"/>
          </p:cNvSpPr>
          <p:nvPr/>
        </p:nvSpPr>
        <p:spPr bwMode="auto">
          <a:xfrm rot="977007">
            <a:off x="2787710" y="3932675"/>
            <a:ext cx="928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/>
              <a:t>Individ</a:t>
            </a:r>
          </a:p>
        </p:txBody>
      </p:sp>
      <p:sp>
        <p:nvSpPr>
          <p:cNvPr id="21" name="textruta 12"/>
          <p:cNvSpPr txBox="1">
            <a:spLocks noChangeArrowheads="1"/>
          </p:cNvSpPr>
          <p:nvPr/>
        </p:nvSpPr>
        <p:spPr bwMode="auto">
          <a:xfrm>
            <a:off x="1733387" y="1361182"/>
            <a:ext cx="1608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>
                <a:solidFill>
                  <a:schemeClr val="bg1"/>
                </a:solidFill>
              </a:rPr>
              <a:t>Organisation</a:t>
            </a:r>
          </a:p>
        </p:txBody>
      </p:sp>
      <p:sp>
        <p:nvSpPr>
          <p:cNvPr id="22" name="textruta 13"/>
          <p:cNvSpPr txBox="1">
            <a:spLocks noChangeArrowheads="1"/>
          </p:cNvSpPr>
          <p:nvPr/>
        </p:nvSpPr>
        <p:spPr bwMode="auto">
          <a:xfrm rot="19934153">
            <a:off x="3168715" y="3097465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b="1" dirty="0"/>
              <a:t>Team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35194" y="5230601"/>
            <a:ext cx="52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Org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1127981" y="5491551"/>
            <a:ext cx="54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Avd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1172160" y="575878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Du</a:t>
            </a:r>
          </a:p>
        </p:txBody>
      </p:sp>
      <p:pic>
        <p:nvPicPr>
          <p:cNvPr id="44" name="Bildobjekt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8"/>
          <a:stretch/>
        </p:blipFill>
        <p:spPr>
          <a:xfrm>
            <a:off x="0" y="6054336"/>
            <a:ext cx="9144000" cy="803664"/>
          </a:xfrm>
          <a:prstGeom prst="rect">
            <a:avLst/>
          </a:prstGeom>
        </p:spPr>
      </p:pic>
      <p:cxnSp>
        <p:nvCxnSpPr>
          <p:cNvPr id="6" name="Rak pil 5">
            <a:extLst>
              <a:ext uri="{FF2B5EF4-FFF2-40B4-BE49-F238E27FC236}">
                <a16:creationId xmlns:a16="http://schemas.microsoft.com/office/drawing/2014/main" id="{3E51631C-7529-2E4D-9899-E09CD78A5D33}"/>
              </a:ext>
            </a:extLst>
          </p:cNvPr>
          <p:cNvCxnSpPr/>
          <p:nvPr/>
        </p:nvCxnSpPr>
        <p:spPr>
          <a:xfrm>
            <a:off x="1733387" y="5947646"/>
            <a:ext cx="598641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ak pil 44">
            <a:extLst>
              <a:ext uri="{FF2B5EF4-FFF2-40B4-BE49-F238E27FC236}">
                <a16:creationId xmlns:a16="http://schemas.microsoft.com/office/drawing/2014/main" id="{163067C4-38A8-4E4A-8C58-8CF4A947FFD1}"/>
              </a:ext>
            </a:extLst>
          </p:cNvPr>
          <p:cNvCxnSpPr/>
          <p:nvPr/>
        </p:nvCxnSpPr>
        <p:spPr>
          <a:xfrm>
            <a:off x="1714053" y="5409435"/>
            <a:ext cx="598641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ak pil 45">
            <a:extLst>
              <a:ext uri="{FF2B5EF4-FFF2-40B4-BE49-F238E27FC236}">
                <a16:creationId xmlns:a16="http://schemas.microsoft.com/office/drawing/2014/main" id="{4ECA53AA-079D-024D-8C62-2A8610ACF030}"/>
              </a:ext>
            </a:extLst>
          </p:cNvPr>
          <p:cNvCxnSpPr/>
          <p:nvPr/>
        </p:nvCxnSpPr>
        <p:spPr>
          <a:xfrm>
            <a:off x="1733387" y="5669819"/>
            <a:ext cx="598641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30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46DB552-1AA8-FB40-9138-72B0BEE9DFDF}" vid="{B83A4C56-E9FE-B549-BE20-569AFCD60D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GP Förändring</Template>
  <TotalTime>4165</TotalTime>
  <Words>195</Words>
  <Application>Microsoft Macintosh PowerPoint</Application>
  <PresentationFormat>Bildspel på skärmen (4:3)</PresentationFormat>
  <Paragraphs>93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Times</vt:lpstr>
      <vt:lpstr>Office-tema</vt:lpstr>
      <vt:lpstr>PowerPoint-presentation</vt:lpstr>
      <vt:lpstr>PowerPoint-presentation</vt:lpstr>
      <vt:lpstr>Var är gruppen i sin utveckling?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Göran Persson</dc:creator>
  <cp:lastModifiedBy>Göran Persson</cp:lastModifiedBy>
  <cp:revision>111</cp:revision>
  <cp:lastPrinted>2018-10-29T20:02:10Z</cp:lastPrinted>
  <dcterms:created xsi:type="dcterms:W3CDTF">2017-12-17T20:25:34Z</dcterms:created>
  <dcterms:modified xsi:type="dcterms:W3CDTF">2018-11-06T15:21:22Z</dcterms:modified>
</cp:coreProperties>
</file>